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  <p:sldMasterId id="2147483661" r:id="rId2"/>
  </p:sldMasterIdLst>
  <p:notesMasterIdLst>
    <p:notesMasterId r:id="rId16"/>
  </p:notesMasterIdLst>
  <p:sldIdLst>
    <p:sldId id="258" r:id="rId3"/>
    <p:sldId id="1421" r:id="rId4"/>
    <p:sldId id="1422" r:id="rId5"/>
    <p:sldId id="1423" r:id="rId6"/>
    <p:sldId id="1424" r:id="rId7"/>
    <p:sldId id="1425" r:id="rId8"/>
    <p:sldId id="1434" r:id="rId9"/>
    <p:sldId id="1435" r:id="rId10"/>
    <p:sldId id="1426" r:id="rId11"/>
    <p:sldId id="1432" r:id="rId12"/>
    <p:sldId id="1431" r:id="rId13"/>
    <p:sldId id="1433" r:id="rId14"/>
    <p:sldId id="1428" r:id="rId15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86414" autoAdjust="0"/>
  </p:normalViewPr>
  <p:slideViewPr>
    <p:cSldViewPr snapToGrid="0">
      <p:cViewPr varScale="1">
        <p:scale>
          <a:sx n="120" d="100"/>
          <a:sy n="120" d="100"/>
        </p:scale>
        <p:origin x="197" y="77"/>
      </p:cViewPr>
      <p:guideLst/>
    </p:cSldViewPr>
  </p:slideViewPr>
  <p:outlineViewPr>
    <p:cViewPr>
      <p:scale>
        <a:sx n="33" d="100"/>
        <a:sy n="33" d="100"/>
      </p:scale>
      <p:origin x="0" y="-719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A335D9B-03A2-4803-A9DF-755292C686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7DD8FE7-7CBA-450D-BF10-A3F473477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9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9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1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2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7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3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6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9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88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32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0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11740327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1806" y="90575"/>
            <a:ext cx="1028575" cy="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3776" y="841302"/>
            <a:ext cx="1876550" cy="186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481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181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35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</a:t>
            </a:r>
            <a:br>
              <a:rPr lang="en-US"/>
            </a:br>
            <a:r>
              <a:rPr lang="en-US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48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200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506802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98775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4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404107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82671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538053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Numbered One Column Layout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4DE42E10-C02B-493C-892E-5A8A326E78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4488" indent="-344488">
              <a:buFont typeface="+mj-lt"/>
              <a:buAutoNum type="arabicPeriod"/>
              <a:tabLst>
                <a:tab pos="288925" algn="l"/>
              </a:tabLs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1593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738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860425" indent="-171450">
              <a:defRPr/>
            </a:lvl4pPr>
            <a:lvl5pPr marL="1031875" indent="-171450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40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811402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6082300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171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410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853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57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356"/>
            <a:ext cx="12192000" cy="670402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01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5852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619620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slid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246185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4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0354895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0965781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87" y="400050"/>
            <a:ext cx="9015537" cy="5143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887" y="1717675"/>
            <a:ext cx="9017760" cy="3930650"/>
          </a:xfrm>
          <a:prstGeom prst="rect">
            <a:avLst/>
          </a:prstGeom>
        </p:spPr>
        <p:txBody>
          <a:bodyPr/>
          <a:lstStyle>
            <a:lvl2pPr>
              <a:spcBef>
                <a:spcPts val="10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41710" y="914400"/>
            <a:ext cx="899394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Add Secondary Title in Keysight Gray (28 Pt)</a:t>
            </a:r>
          </a:p>
        </p:txBody>
      </p:sp>
    </p:spTree>
    <p:extLst>
      <p:ext uri="{BB962C8B-B14F-4D97-AF65-F5344CB8AC3E}">
        <p14:creationId xmlns:p14="http://schemas.microsoft.com/office/powerpoint/2010/main" val="23555713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us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030081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1_One 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>
            <a:off x="449580" y="1802869"/>
            <a:ext cx="1129284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2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42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4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1_Two Colum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>
            <a:spLocks noGrp="1"/>
          </p:cNvSpPr>
          <p:nvPr>
            <p:ph type="body" idx="1"/>
          </p:nvPr>
        </p:nvSpPr>
        <p:spPr>
          <a:xfrm>
            <a:off x="6208776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2"/>
          </p:nvPr>
        </p:nvSpPr>
        <p:spPr>
          <a:xfrm>
            <a:off x="449580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3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3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616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356"/>
            <a:ext cx="12191999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Image result for be boulder">
            <a:extLst>
              <a:ext uri="{FF2B5EF4-FFF2-40B4-BE49-F238E27FC236}">
                <a16:creationId xmlns:a16="http://schemas.microsoft.com/office/drawing/2014/main" id="{A02850F8-1625-4B68-9F8B-37BD7C1C26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7"/>
          <a:stretch/>
        </p:blipFill>
        <p:spPr bwMode="auto">
          <a:xfrm>
            <a:off x="95089" y="6150307"/>
            <a:ext cx="4741069" cy="70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19C620-D3D4-48E6-AE76-7413987BE33D}"/>
              </a:ext>
            </a:extLst>
          </p:cNvPr>
          <p:cNvSpPr/>
          <p:nvPr userDrawn="1"/>
        </p:nvSpPr>
        <p:spPr>
          <a:xfrm>
            <a:off x="0" y="6106396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31A8B-7B11-4E3F-B8BA-A8FEF324A355}"/>
              </a:ext>
            </a:extLst>
          </p:cNvPr>
          <p:cNvSpPr txBox="1"/>
          <p:nvPr userDrawn="1"/>
        </p:nvSpPr>
        <p:spPr>
          <a:xfrm>
            <a:off x="5829047" y="631783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C5E1B51-CDCF-51C9-FC72-ED78939CD5A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10" y="6203252"/>
            <a:ext cx="1383661" cy="639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2EB41-8CCF-637E-2314-7BA34E761EAC}"/>
              </a:ext>
            </a:extLst>
          </p:cNvPr>
          <p:cNvSpPr txBox="1"/>
          <p:nvPr userDrawn="1"/>
        </p:nvSpPr>
        <p:spPr>
          <a:xfrm>
            <a:off x="838200" y="633816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218301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6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5" r:id="rId23"/>
    <p:sldLayoutId id="2147483716" r:id="rId2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Print" panose="020006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level: Bullet, 20pt</a:t>
            </a:r>
          </a:p>
          <a:p>
            <a:pPr lvl="1"/>
            <a:r>
              <a:rPr lang="en-US"/>
              <a:t>Second level: Sub-bullet 1, 18pt</a:t>
            </a:r>
          </a:p>
          <a:p>
            <a:pPr lvl="2"/>
            <a:r>
              <a:rPr lang="en-US"/>
              <a:t>Third level: Sub-bullet 2, 16pt</a:t>
            </a:r>
          </a:p>
          <a:p>
            <a:pPr lvl="3"/>
            <a:r>
              <a:rPr lang="en-US"/>
              <a:t>Fourth level: Sub-bullet 3, 14pt</a:t>
            </a:r>
          </a:p>
          <a:p>
            <a:pPr lvl="4"/>
            <a:r>
              <a:rPr lang="en-US"/>
              <a:t>Fifth level: Sub-bullet 4, 12pt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 spc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7388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kern="1200" cap="none" spc="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8837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0000"/>
        </a:buClr>
        <a:buFont typeface="Arial" panose="020B0604020202020204" pitchFamily="34" charset="0"/>
        <a:buChar char="•"/>
        <a:defRPr lang="en-US" sz="12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spc="60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AAF704-C910-4E38-A5FA-A7F84908B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962233" cy="1819245"/>
          </a:xfrm>
        </p:spPr>
        <p:txBody>
          <a:bodyPr>
            <a:normAutofit/>
          </a:bodyPr>
          <a:lstStyle/>
          <a:p>
            <a:r>
              <a:rPr lang="en-US" dirty="0"/>
              <a:t>MATLAB and Keysight Scopes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B9E44C-81C8-47C9-9240-282EE4D1A6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Diego Sena</a:t>
            </a:r>
          </a:p>
          <a:p>
            <a:r>
              <a:rPr lang="en-US" dirty="0"/>
              <a:t>Summer 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062B3-1F12-4575-B312-86B9B222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7456" y="5761990"/>
            <a:ext cx="1516824" cy="365125"/>
          </a:xfrm>
        </p:spPr>
        <p:txBody>
          <a:bodyPr/>
          <a:lstStyle/>
          <a:p>
            <a:fld id="{01705C45-7198-4F3C-96F2-CDE0DFD676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B54E04B-F9A4-0236-EC35-C5C3BAFD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808708"/>
            <a:ext cx="12191999" cy="5263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F7A375-5A11-02AB-20B7-A43462B0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Wave From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69E38-E4C2-4D8D-20BF-F45CEE88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98FB198-789D-788F-8C64-6AB0BBC3B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34571"/>
            <a:ext cx="12191998" cy="5261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F927B-362A-268F-4A5F-7822E18B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Square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A356B-895B-79AF-59C4-69521F2E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6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091F077-8250-78A8-1C45-3EF5A413F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27314"/>
            <a:ext cx="12191998" cy="5246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D0B5C-1733-B75A-C0D8-A2E3CD16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LogLog</a:t>
            </a:r>
            <a:r>
              <a:rPr lang="en-US" dirty="0"/>
              <a:t> FFT of Square Wave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37780-4823-474F-DDE5-210B596B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A1000-7D8E-4FDA-9C68-2A6A4C31E8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3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74A1-A5B4-1165-A61A-5F731995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AF38-96C5-0E0A-61FE-60419B404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 KEYSIGHT Scope with MATLAB</a:t>
            </a:r>
          </a:p>
          <a:p>
            <a:r>
              <a:rPr lang="en-US" dirty="0"/>
              <a:t>Analyze the bandwidth of the scope and scope cables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53F36-955D-B799-CFEE-FD546A7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9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 Why is this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characterize the maximum frequency sampleable by the scope and scope cables</a:t>
            </a:r>
          </a:p>
          <a:p>
            <a:r>
              <a:rPr lang="en-US" dirty="0"/>
              <a:t>To confirm the manufactures specifications</a:t>
            </a:r>
          </a:p>
          <a:p>
            <a:r>
              <a:rPr lang="en-US" dirty="0"/>
              <a:t>Tells engineers what signals they can and can’t measure with each piece of equipment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7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Record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090"/>
            <a:ext cx="10515600" cy="4994209"/>
          </a:xfrm>
        </p:spPr>
        <p:txBody>
          <a:bodyPr>
            <a:normAutofit/>
          </a:bodyPr>
          <a:lstStyle/>
          <a:p>
            <a:r>
              <a:rPr lang="en-US" dirty="0"/>
              <a:t>Part 1 -&gt; Develop MATLAB script to control scope and analyze data</a:t>
            </a:r>
          </a:p>
          <a:p>
            <a:r>
              <a:rPr lang="en-US" dirty="0"/>
              <a:t>Part 2 -&gt; Test script against known waveforms</a:t>
            </a:r>
          </a:p>
          <a:p>
            <a:r>
              <a:rPr lang="en-US" dirty="0"/>
              <a:t>Part 3 -&gt; Find Nyquist and bandwidths of scopes and probes with MATLAB script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7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specifications you will test to: what does it mean to “work?” </a:t>
            </a:r>
          </a:p>
          <a:p>
            <a:pPr lvl="1"/>
            <a:r>
              <a:rPr lang="en-US" dirty="0"/>
              <a:t>Can accurately collect and process data and </a:t>
            </a:r>
            <a:r>
              <a:rPr lang="en-US"/>
              <a:t>produce an </a:t>
            </a:r>
            <a:r>
              <a:rPr lang="en-US" dirty="0"/>
              <a:t>FFT</a:t>
            </a:r>
          </a:p>
          <a:p>
            <a:r>
              <a:rPr lang="en-US" dirty="0"/>
              <a:t>What will you measure? </a:t>
            </a:r>
          </a:p>
          <a:p>
            <a:pPr lvl="1"/>
            <a:r>
              <a:rPr lang="en-US" dirty="0"/>
              <a:t>1Vpp 30 MHz Sin Wave</a:t>
            </a:r>
          </a:p>
          <a:p>
            <a:r>
              <a:rPr lang="en-US" dirty="0"/>
              <a:t>What are the tests you will do?</a:t>
            </a:r>
          </a:p>
          <a:p>
            <a:r>
              <a:rPr lang="en-US" dirty="0"/>
              <a:t>What is a measure of success?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7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Search,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DFT and FFTs</a:t>
            </a:r>
          </a:p>
          <a:p>
            <a:r>
              <a:rPr lang="en-US" dirty="0"/>
              <a:t>IVI library</a:t>
            </a:r>
          </a:p>
          <a:p>
            <a:r>
              <a:rPr lang="en-US" dirty="0"/>
              <a:t>MATLAB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7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6C3E72-A343-8CF4-A577-5C466247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38200"/>
            <a:ext cx="12192000" cy="5271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A23E82-6840-CC93-FE02-6DAD9A98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MHz Sin Wave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3BF48-39F8-5013-5352-5B46DC5A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A1000-7D8E-4FDA-9C68-2A6A4C31E8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8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22EC67-A133-36E6-548D-4B6230C9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790939"/>
            <a:ext cx="12192001" cy="5276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9E37A-F4B0-5903-0062-85BCAAA2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MHz Sin Wave FFT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73E582-58BA-2F99-04E6-20CADB1B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A1000-7D8E-4FDA-9C68-2A6A4C31E8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9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accomplished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Connected the computer and scope</a:t>
            </a:r>
          </a:p>
          <a:p>
            <a:r>
              <a:rPr lang="en-US" dirty="0"/>
              <a:t>Pull data from the scope</a:t>
            </a:r>
          </a:p>
          <a:p>
            <a:r>
              <a:rPr lang="en-US" dirty="0"/>
              <a:t>Plot data from the scope</a:t>
            </a:r>
          </a:p>
          <a:p>
            <a:r>
              <a:rPr lang="en-US" dirty="0"/>
              <a:t>Analyze data from the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85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April_2019" id="{CDC0E78D-7FDB-4EC3-8948-D87114C1A23A}" vid="{C053656A-2954-4C94-A489-2F6E04E1F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12631</TotalTime>
  <Words>230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Arial Narrow</vt:lpstr>
      <vt:lpstr>Calibri</vt:lpstr>
      <vt:lpstr>Courier New</vt:lpstr>
      <vt:lpstr>Franklin Gothic Book</vt:lpstr>
      <vt:lpstr>Helvetica</vt:lpstr>
      <vt:lpstr>Helvetica Light</vt:lpstr>
      <vt:lpstr>Helvetica Light Oblique</vt:lpstr>
      <vt:lpstr>Helvetica Oblique</vt:lpstr>
      <vt:lpstr>Segoe Print</vt:lpstr>
      <vt:lpstr>Times New Roman</vt:lpstr>
      <vt:lpstr>Wingdings</vt:lpstr>
      <vt:lpstr>Custom Design</vt:lpstr>
      <vt:lpstr>2017 Keysight Macro LIGHT</vt:lpstr>
      <vt:lpstr>MATLAB and Keysight Scopes</vt:lpstr>
      <vt:lpstr>Goals and Objectives</vt:lpstr>
      <vt:lpstr>So What? Why is this important</vt:lpstr>
      <vt:lpstr>Plan of Record</vt:lpstr>
      <vt:lpstr>Test Plan</vt:lpstr>
      <vt:lpstr>Literature Search, Background</vt:lpstr>
      <vt:lpstr>30 MHz Sin Wave</vt:lpstr>
      <vt:lpstr>30 MHz Sin Wave FFT</vt:lpstr>
      <vt:lpstr>What was accomplished last week</vt:lpstr>
      <vt:lpstr>Square Wave From Scope</vt:lpstr>
      <vt:lpstr>FFT of Square Wave</vt:lpstr>
      <vt:lpstr>LogLog FFT of Square Wave</vt:lpstr>
      <vt:lpstr>Progress to the Goal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eric.bogatin@colorado.edu</dc:creator>
  <cp:lastModifiedBy>Diego Sena</cp:lastModifiedBy>
  <cp:revision>168</cp:revision>
  <cp:lastPrinted>2023-05-08T11:45:21Z</cp:lastPrinted>
  <dcterms:created xsi:type="dcterms:W3CDTF">2022-02-14T13:42:11Z</dcterms:created>
  <dcterms:modified xsi:type="dcterms:W3CDTF">2023-07-17T17:04:31Z</dcterms:modified>
</cp:coreProperties>
</file>